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79" r:id="rId3"/>
    <p:sldId id="284" r:id="rId4"/>
    <p:sldId id="260" r:id="rId5"/>
    <p:sldId id="264" r:id="rId6"/>
    <p:sldId id="288" r:id="rId7"/>
    <p:sldId id="265" r:id="rId8"/>
    <p:sldId id="266" r:id="rId9"/>
    <p:sldId id="267" r:id="rId10"/>
    <p:sldId id="268" r:id="rId11"/>
    <p:sldId id="287" r:id="rId12"/>
    <p:sldId id="269" r:id="rId13"/>
    <p:sldId id="270" r:id="rId14"/>
    <p:sldId id="271" r:id="rId15"/>
    <p:sldId id="286" r:id="rId16"/>
    <p:sldId id="272" r:id="rId17"/>
    <p:sldId id="273" r:id="rId18"/>
    <p:sldId id="274" r:id="rId19"/>
    <p:sldId id="275" r:id="rId20"/>
    <p:sldId id="276" r:id="rId21"/>
    <p:sldId id="27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3E2EE7CE-3936-9D41-9115-B16BEACF1C5C}">
          <p14:sldIdLst>
            <p14:sldId id="256"/>
            <p14:sldId id="279"/>
            <p14:sldId id="284"/>
            <p14:sldId id="260"/>
            <p14:sldId id="264"/>
            <p14:sldId id="288"/>
            <p14:sldId id="265"/>
            <p14:sldId id="266"/>
            <p14:sldId id="267"/>
            <p14:sldId id="268"/>
            <p14:sldId id="287"/>
            <p14:sldId id="269"/>
            <p14:sldId id="270"/>
            <p14:sldId id="271"/>
            <p14:sldId id="286"/>
            <p14:sldId id="272"/>
            <p14:sldId id="273"/>
            <p14:sldId id="274"/>
            <p14:sldId id="275"/>
            <p14:sldId id="276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94710"/>
  </p:normalViewPr>
  <p:slideViewPr>
    <p:cSldViewPr snapToGrid="0" snapToObjects="1">
      <p:cViewPr varScale="1">
        <p:scale>
          <a:sx n="144" d="100"/>
          <a:sy n="144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0A1DC-DAFF-574B-813A-10CB05C01F2C}" type="datetimeFigureOut">
              <a:rPr lang="en-US" smtClean="0"/>
              <a:t>7/15/19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Detección de objetos en imágenes con Caffe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BA21AD-EEF4-6F48-97A0-C11B3C7667B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0057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74BF1C-C94C-CA45-93E9-C8B5236D232E}" type="datetimeFigureOut">
              <a:rPr lang="en-US" smtClean="0"/>
              <a:t>7/15/19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Detección de objetos en imágenes con Caffe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9DC5DB-D719-DE4F-BA5B-164DCE8610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7209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9DC5DB-D719-DE4F-BA5B-164DCE86109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116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9DC5DB-D719-DE4F-BA5B-164DCE86109A}" type="slidenum">
              <a:rPr lang="en-US" smtClean="0"/>
              <a:t>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</a:p>
        </p:txBody>
      </p:sp>
    </p:spTree>
    <p:extLst>
      <p:ext uri="{BB962C8B-B14F-4D97-AF65-F5344CB8AC3E}">
        <p14:creationId xmlns:p14="http://schemas.microsoft.com/office/powerpoint/2010/main" val="463482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49DC5DB-D719-DE4F-BA5B-164DCE86109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27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9DC5DB-D719-DE4F-BA5B-164DCE86109A}" type="slidenum">
              <a:rPr lang="en-US" smtClean="0"/>
              <a:t>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</a:p>
        </p:txBody>
      </p:sp>
    </p:spTree>
    <p:extLst>
      <p:ext uri="{BB962C8B-B14F-4D97-AF65-F5344CB8AC3E}">
        <p14:creationId xmlns:p14="http://schemas.microsoft.com/office/powerpoint/2010/main" val="7928532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DC5DB-D719-DE4F-BA5B-164DCE86109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798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AFCCA-14A0-8147-AA2A-728F333FEE6F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18A8-967C-7E42-98F1-BDD9A93417C6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464C1-745C-8646-98EF-26C4522F412B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6A90A-8628-7547-A663-66201CA9DEC4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06BF-540A-384B-AA81-591790B660F2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1A4F2-216E-DB41-96E1-72FC38713AC9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F3CE-FBE3-9643-B0A4-07E3FD694424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95CDA-64FF-C444-AA1A-BF3CE55F89B3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CBD7B-E138-564E-9A4F-DF9329C7EC90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108EDDA-76D0-274E-8251-8B29FB2D0138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3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17216-14E8-AB49-9D28-6227159F72C8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A2B1270-8C70-034B-9DD1-EF548DD756C4}" type="datetime1">
              <a:rPr lang="es-ES_tradnl" smtClean="0"/>
              <a:t>15/7/19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N1moUE7DSp4?feature=oembed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093110" y="1841156"/>
            <a:ext cx="10058400" cy="397887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100" dirty="0"/>
              <a:t>ESCUELA T</a:t>
            </a:r>
            <a:r>
              <a:rPr lang="es-ES" sz="3100" dirty="0"/>
              <a:t>É</a:t>
            </a:r>
            <a:r>
              <a:rPr lang="en-US" sz="3100" dirty="0"/>
              <a:t>CNICA SUPERIOR DE INGENIER</a:t>
            </a:r>
            <a:r>
              <a:rPr lang="es-ES" sz="3100" dirty="0"/>
              <a:t>Í</a:t>
            </a:r>
            <a:r>
              <a:rPr lang="en-US" sz="3100" dirty="0"/>
              <a:t>A DE TELECOMUNICACI</a:t>
            </a:r>
            <a:r>
              <a:rPr lang="es-ES" sz="3100" dirty="0" err="1"/>
              <a:t>Ó</a:t>
            </a:r>
            <a:r>
              <a:rPr lang="en-US" sz="3100" dirty="0"/>
              <a:t>N</a:t>
            </a:r>
            <a:br>
              <a:rPr lang="en-US" sz="3100" dirty="0"/>
            </a:br>
            <a:br>
              <a:rPr lang="en-US" sz="3100" dirty="0"/>
            </a:br>
            <a:r>
              <a:rPr lang="en-US" sz="3100" dirty="0"/>
              <a:t>GRADO EN INGENIER</a:t>
            </a:r>
            <a:r>
              <a:rPr lang="es-ES" sz="3100" dirty="0"/>
              <a:t>ÍA EN SISTEMAS AUDIOVISUALES Y MULTIMEDIA</a:t>
            </a:r>
            <a:br>
              <a:rPr lang="es-ES" sz="4000" dirty="0"/>
            </a:br>
            <a:br>
              <a:rPr lang="es-ES" sz="4000" dirty="0"/>
            </a:br>
            <a:r>
              <a:rPr lang="es-ES" sz="4000" dirty="0"/>
              <a:t> </a:t>
            </a:r>
            <a:r>
              <a:rPr lang="es-ES" sz="4000" b="1" dirty="0"/>
              <a:t>Detección de objetos en imágenes con </a:t>
            </a:r>
            <a:r>
              <a:rPr lang="es-ES" sz="4000" b="1" dirty="0" err="1"/>
              <a:t>Caffe</a:t>
            </a:r>
            <a:br>
              <a:rPr lang="es-ES" sz="4000" b="1" dirty="0"/>
            </a:br>
            <a:br>
              <a:rPr lang="es-ES" sz="4000" b="1" dirty="0"/>
            </a:br>
            <a:r>
              <a:rPr lang="es-ES" sz="2400" b="1" dirty="0"/>
              <a:t>Autor: David Butragueño Palomar</a:t>
            </a:r>
            <a:br>
              <a:rPr lang="es-ES" sz="2400" b="1" dirty="0"/>
            </a:br>
            <a:r>
              <a:rPr lang="es-ES" sz="2400" b="1" dirty="0"/>
              <a:t>Tutor: José María Cañas Plaza</a:t>
            </a:r>
            <a:br>
              <a:rPr lang="es-ES" sz="2400" b="1" dirty="0"/>
            </a:br>
            <a:r>
              <a:rPr lang="es-ES" sz="2400" b="1" dirty="0"/>
              <a:t>Cotutor: Inmaculada Mora Jiménez</a:t>
            </a:r>
            <a:br>
              <a:rPr lang="es-ES" sz="2400" b="1" dirty="0"/>
            </a:br>
            <a:r>
              <a:rPr lang="es-ES" sz="2400" b="1" dirty="0"/>
              <a:t> </a:t>
            </a:r>
            <a:endParaRPr lang="en-US" sz="40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068" y="250911"/>
            <a:ext cx="2756484" cy="138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77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Aplicaci</a:t>
            </a:r>
            <a:r>
              <a:rPr lang="es-ES" dirty="0" err="1"/>
              <a:t>ón</a:t>
            </a:r>
            <a:r>
              <a:rPr lang="es-ES" dirty="0"/>
              <a:t> para detección de objetos en flujos de vídeos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pPr lvl="1">
              <a:buFont typeface="Courier New" charset="0"/>
              <a:buChar char="o"/>
            </a:pPr>
            <a:r>
              <a:rPr lang="es-ES" dirty="0"/>
              <a:t>Componente que será capaz de realizar la detección de objetos en tiempo real de las imágenes captadas por la cámara o de vídeos grabados.</a:t>
            </a:r>
          </a:p>
          <a:p>
            <a:pPr lvl="1">
              <a:buFont typeface="Courier New" charset="0"/>
              <a:buChar char="o"/>
            </a:pPr>
            <a:endParaRPr lang="es-ES" dirty="0"/>
          </a:p>
          <a:p>
            <a:pPr lvl="1">
              <a:buFont typeface="Courier New" charset="0"/>
              <a:buChar char="o"/>
            </a:pPr>
            <a:r>
              <a:rPr lang="es-ES" dirty="0"/>
              <a:t>Tres hilos de ejecución:</a:t>
            </a:r>
          </a:p>
          <a:p>
            <a:pPr lvl="1">
              <a:buFont typeface="Courier New" charset="0"/>
              <a:buChar char="o"/>
            </a:pPr>
            <a:endParaRPr lang="es-ES" dirty="0"/>
          </a:p>
          <a:p>
            <a:pPr lvl="2">
              <a:buFont typeface="Courier New" charset="0"/>
              <a:buChar char="o"/>
            </a:pPr>
            <a:r>
              <a:rPr lang="es-ES" dirty="0"/>
              <a:t>Hilo Camera</a:t>
            </a:r>
          </a:p>
          <a:p>
            <a:pPr lvl="2">
              <a:buFont typeface="Courier New" charset="0"/>
              <a:buChar char="o"/>
            </a:pPr>
            <a:endParaRPr lang="es-ES" dirty="0"/>
          </a:p>
          <a:p>
            <a:pPr lvl="2">
              <a:buFont typeface="Courier New" charset="0"/>
              <a:buChar char="o"/>
            </a:pPr>
            <a:r>
              <a:rPr lang="es-ES" dirty="0"/>
              <a:t>Hilo Detector</a:t>
            </a:r>
          </a:p>
          <a:p>
            <a:pPr lvl="2">
              <a:buFont typeface="Courier New" charset="0"/>
              <a:buChar char="o"/>
            </a:pPr>
            <a:endParaRPr lang="es-ES" dirty="0"/>
          </a:p>
          <a:p>
            <a:pPr lvl="2">
              <a:buFont typeface="Courier New" charset="0"/>
              <a:buChar char="o"/>
            </a:pPr>
            <a:r>
              <a:rPr lang="es-ES" dirty="0"/>
              <a:t>Hilo GUI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42A3870-567A-5842-957B-278477EC69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330" y="1806459"/>
            <a:ext cx="5319468" cy="427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582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B76A18-B20D-6E46-B270-B05FE6D33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Aplicaci</a:t>
            </a:r>
            <a:r>
              <a:rPr lang="es-ES" dirty="0" err="1"/>
              <a:t>ón</a:t>
            </a:r>
            <a:r>
              <a:rPr lang="es-ES" dirty="0"/>
              <a:t> para detección de objetos en flujos de vídeos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516D799-5572-3746-86B6-B72B7B58C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DEAC1E1-9C8E-3543-8F6C-7CFAB231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pic>
        <p:nvPicPr>
          <p:cNvPr id="9" name="Marcador de contenido 8" descr="Imagen que contiene interior, electrónica, pared, monitor&#10;&#10;Descripción generada automáticamente">
            <a:extLst>
              <a:ext uri="{FF2B5EF4-FFF2-40B4-BE49-F238E27FC236}">
                <a16:creationId xmlns:a16="http://schemas.microsoft.com/office/drawing/2014/main" id="{C84BF289-6CDB-2945-8155-FAC74BC4B8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0252" y="1846263"/>
            <a:ext cx="9191822" cy="4022725"/>
          </a:xfrm>
        </p:spPr>
      </p:pic>
    </p:spTree>
    <p:extLst>
      <p:ext uri="{BB962C8B-B14F-4D97-AF65-F5344CB8AC3E}">
        <p14:creationId xmlns:p14="http://schemas.microsoft.com/office/powerpoint/2010/main" val="2653473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Creaci</a:t>
            </a:r>
            <a:r>
              <a:rPr lang="es-ES" dirty="0" err="1"/>
              <a:t>ón</a:t>
            </a:r>
            <a:r>
              <a:rPr lang="es-ES" dirty="0"/>
              <a:t> de modelo de red propio SSD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Courier New" charset="0"/>
              <a:buChar char="o"/>
            </a:pPr>
            <a:endParaRPr lang="en-US" dirty="0"/>
          </a:p>
          <a:p>
            <a:pPr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r>
              <a:rPr lang="es-ES" dirty="0"/>
              <a:t>Ficheros con extensión </a:t>
            </a:r>
            <a:r>
              <a:rPr lang="es-ES" i="1" dirty="0" err="1"/>
              <a:t>prototxt</a:t>
            </a:r>
            <a:r>
              <a:rPr lang="es-ES" dirty="0"/>
              <a:t>.</a:t>
            </a:r>
          </a:p>
          <a:p>
            <a:pPr lvl="1">
              <a:buFont typeface="Courier New" charset="0"/>
              <a:buChar char="o"/>
            </a:pPr>
            <a:endParaRPr lang="es-ES" dirty="0"/>
          </a:p>
          <a:p>
            <a:pPr lvl="1">
              <a:buFont typeface="Courier New" charset="0"/>
              <a:buChar char="o"/>
            </a:pPr>
            <a:r>
              <a:rPr lang="es-ES" dirty="0"/>
              <a:t>Se definen todas las capas y sus características propias de cada una de ellas.</a:t>
            </a:r>
          </a:p>
          <a:p>
            <a:pPr lvl="1">
              <a:buFont typeface="Courier New" charset="0"/>
              <a:buChar char="o"/>
            </a:pPr>
            <a:endParaRPr lang="es-ES" dirty="0"/>
          </a:p>
          <a:p>
            <a:pPr lvl="1">
              <a:buFont typeface="Courier New" charset="0"/>
              <a:buChar char="o"/>
            </a:pPr>
            <a:r>
              <a:rPr lang="es-ES" dirty="0"/>
              <a:t>Estructura similar a la arquitectura definida en la técnica SSD.</a:t>
            </a:r>
          </a:p>
          <a:p>
            <a:pPr lvl="1">
              <a:buFont typeface="Courier New" charset="0"/>
              <a:buChar char="o"/>
            </a:pPr>
            <a:endParaRPr lang="es-ES" dirty="0"/>
          </a:p>
          <a:p>
            <a:pPr lvl="1">
              <a:buFont typeface="Courier New" charset="0"/>
              <a:buChar char="o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400" y="2285746"/>
            <a:ext cx="2361058" cy="3143336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578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Creaci</a:t>
            </a:r>
            <a:r>
              <a:rPr lang="es-ES" dirty="0" err="1"/>
              <a:t>ón</a:t>
            </a:r>
            <a:r>
              <a:rPr lang="es-ES" dirty="0"/>
              <a:t> de modelo de red propio SSD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r>
              <a:rPr lang="es-ES" dirty="0"/>
              <a:t>El solucionador es el responsable de la optimización del modelo y se define en un archivo con extensión </a:t>
            </a:r>
            <a:r>
              <a:rPr lang="es-ES" i="1" dirty="0" err="1"/>
              <a:t>prototxt</a:t>
            </a:r>
            <a:r>
              <a:rPr lang="es-ES" dirty="0"/>
              <a:t>.</a:t>
            </a:r>
          </a:p>
          <a:p>
            <a:pPr lvl="1">
              <a:buFont typeface="Courier New" charset="0"/>
              <a:buChar char="o"/>
            </a:pPr>
            <a:endParaRPr lang="es-ES" dirty="0"/>
          </a:p>
          <a:p>
            <a:pPr lvl="1">
              <a:buFont typeface="Courier New" charset="0"/>
              <a:buChar char="o"/>
            </a:pPr>
            <a:r>
              <a:rPr lang="es-ES" dirty="0"/>
              <a:t>Se especifican los parámetros necesarios para ejecutar de forma correcta el entrenamiento</a:t>
            </a:r>
            <a:r>
              <a:rPr lang="en-GB" dirty="0"/>
              <a:t>.</a:t>
            </a:r>
          </a:p>
          <a:p>
            <a:pPr lvl="1">
              <a:buFont typeface="Courier New" charset="0"/>
              <a:buChar char="o"/>
            </a:pPr>
            <a:endParaRPr lang="en-GB" dirty="0"/>
          </a:p>
          <a:p>
            <a:pPr lvl="1">
              <a:buFont typeface="Courier New" charset="0"/>
              <a:buChar char="o"/>
            </a:pPr>
            <a:r>
              <a:rPr lang="en-GB" dirty="0" err="1"/>
              <a:t>Tareas</a:t>
            </a:r>
            <a:r>
              <a:rPr lang="en-GB" dirty="0"/>
              <a:t>:</a:t>
            </a:r>
          </a:p>
          <a:p>
            <a:pPr lvl="2">
              <a:buFont typeface="Courier New" charset="0"/>
              <a:buChar char="o"/>
            </a:pPr>
            <a:r>
              <a:rPr lang="es-ES" dirty="0"/>
              <a:t>Crea la red de entrenamiento y test </a:t>
            </a:r>
          </a:p>
          <a:p>
            <a:pPr lvl="2">
              <a:buFont typeface="Courier New" charset="0"/>
              <a:buChar char="o"/>
            </a:pPr>
            <a:r>
              <a:rPr lang="es-ES" dirty="0"/>
              <a:t>Optimiza </a:t>
            </a:r>
          </a:p>
          <a:p>
            <a:pPr lvl="2">
              <a:buFont typeface="Courier New" charset="0"/>
              <a:buChar char="o"/>
            </a:pPr>
            <a:r>
              <a:rPr lang="es-ES" dirty="0"/>
              <a:t>Evalúa las redes de prueba</a:t>
            </a:r>
            <a:endParaRPr lang="en-GB" dirty="0"/>
          </a:p>
          <a:p>
            <a:pPr lvl="2">
              <a:buFont typeface="Courier New" charset="0"/>
              <a:buChar char="o"/>
            </a:pPr>
            <a:r>
              <a:rPr lang="es-ES" dirty="0"/>
              <a:t>Crea instantáneas del modelo y del estado del solucionador </a:t>
            </a:r>
            <a:endParaRPr lang="en-GB" dirty="0"/>
          </a:p>
          <a:p>
            <a:pPr lvl="2">
              <a:buFont typeface="Courier New" charset="0"/>
              <a:buChar char="o"/>
            </a:pPr>
            <a:endParaRPr lang="es-ES" dirty="0"/>
          </a:p>
          <a:p>
            <a:pPr lvl="1">
              <a:buFont typeface="Courier New" charset="0"/>
              <a:buChar char="o"/>
            </a:pP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05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Creaci</a:t>
            </a:r>
            <a:r>
              <a:rPr lang="es-ES" dirty="0" err="1"/>
              <a:t>ón</a:t>
            </a:r>
            <a:r>
              <a:rPr lang="es-ES" dirty="0"/>
              <a:t> de modelo de red propio SSD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10236765" cy="4023360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201168" lvl="1" indent="0">
              <a:buNone/>
            </a:pPr>
            <a:r>
              <a:rPr lang="es-ES" dirty="0"/>
              <a:t>Definir las imágenes con las que se va a alimentar a la red neuronal durante el proceso</a:t>
            </a:r>
            <a:r>
              <a:rPr lang="en-GB" dirty="0"/>
              <a:t> de </a:t>
            </a:r>
            <a:r>
              <a:rPr lang="en-GB" dirty="0" err="1"/>
              <a:t>entrenamiento</a:t>
            </a:r>
            <a:r>
              <a:rPr lang="en-GB" dirty="0"/>
              <a:t>.</a:t>
            </a:r>
          </a:p>
          <a:p>
            <a:pPr lvl="1">
              <a:buFont typeface="Courier New" charset="0"/>
              <a:buChar char="o"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917" y="2806957"/>
            <a:ext cx="4937125" cy="293979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23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B76A18-B20D-6E46-B270-B05FE6D33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Aplicaci</a:t>
            </a:r>
            <a:r>
              <a:rPr lang="es-ES" dirty="0" err="1"/>
              <a:t>ón</a:t>
            </a:r>
            <a:r>
              <a:rPr lang="es-ES" dirty="0"/>
              <a:t> para detección de objetos en flujos de vídeos</a:t>
            </a:r>
          </a:p>
        </p:txBody>
      </p:sp>
      <p:pic>
        <p:nvPicPr>
          <p:cNvPr id="6" name="Elementos multimedia en línea 5" descr="Application for object detection in video streams">
            <a:hlinkClick r:id="" action="ppaction://media"/>
            <a:extLst>
              <a:ext uri="{FF2B5EF4-FFF2-40B4-BE49-F238E27FC236}">
                <a16:creationId xmlns:a16="http://schemas.microsoft.com/office/drawing/2014/main" id="{854C3333-01A6-BC46-81A3-F1BAD4750B6B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441700" y="1846263"/>
            <a:ext cx="5367338" cy="4022725"/>
          </a:xfrm>
          <a:prstGeom prst="rect">
            <a:avLst/>
          </a:prstGeo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516D799-5572-3746-86B6-B72B7B58C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DEAC1E1-9C8E-3543-8F6C-7CFAB2311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088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 err="1"/>
              <a:t>Comparaci</a:t>
            </a:r>
            <a:r>
              <a:rPr lang="es-ES" dirty="0" err="1"/>
              <a:t>ón</a:t>
            </a:r>
            <a:r>
              <a:rPr lang="es-ES" dirty="0"/>
              <a:t> experimental de redes de detección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01168" lvl="1" indent="0">
              <a:buNone/>
            </a:pPr>
            <a:endParaRPr lang="en-GB" dirty="0"/>
          </a:p>
          <a:p>
            <a:pPr lvl="1">
              <a:buFont typeface="Courier New" charset="0"/>
              <a:buChar char="o"/>
            </a:pPr>
            <a:r>
              <a:rPr lang="en-GB" dirty="0" err="1"/>
              <a:t>Precisi</a:t>
            </a:r>
            <a:r>
              <a:rPr lang="es-ES" dirty="0" err="1"/>
              <a:t>ón</a:t>
            </a:r>
            <a:r>
              <a:rPr lang="es-ES" dirty="0"/>
              <a:t> y </a:t>
            </a:r>
            <a:r>
              <a:rPr lang="es-ES" i="1" dirty="0" err="1"/>
              <a:t>Recall</a:t>
            </a:r>
            <a:r>
              <a:rPr lang="es-ES" dirty="0"/>
              <a:t>.</a:t>
            </a:r>
          </a:p>
          <a:p>
            <a:pPr lvl="1">
              <a:buFont typeface="Courier New" charset="0"/>
              <a:buChar char="o"/>
            </a:pPr>
            <a:endParaRPr lang="es-ES" dirty="0"/>
          </a:p>
          <a:p>
            <a:pPr lvl="1">
              <a:buFont typeface="Courier New" charset="0"/>
              <a:buChar char="o"/>
            </a:pPr>
            <a:r>
              <a:rPr lang="es-ES" i="1" dirty="0"/>
              <a:t>mean </a:t>
            </a:r>
            <a:r>
              <a:rPr lang="es-ES" i="1" dirty="0" err="1"/>
              <a:t>Average</a:t>
            </a:r>
            <a:r>
              <a:rPr lang="es-ES" i="1" dirty="0"/>
              <a:t> </a:t>
            </a:r>
            <a:r>
              <a:rPr lang="es-ES" i="1" dirty="0" err="1"/>
              <a:t>Precision</a:t>
            </a:r>
            <a:r>
              <a:rPr lang="es-ES" i="1" dirty="0"/>
              <a:t> </a:t>
            </a:r>
            <a:r>
              <a:rPr lang="es-ES" dirty="0"/>
              <a:t>(</a:t>
            </a:r>
            <a:r>
              <a:rPr lang="es-ES" dirty="0" err="1"/>
              <a:t>mAP</a:t>
            </a:r>
            <a:r>
              <a:rPr lang="es-ES" dirty="0"/>
              <a:t>)</a:t>
            </a:r>
            <a:r>
              <a:rPr lang="es-ES" i="1" dirty="0"/>
              <a:t> </a:t>
            </a:r>
            <a:r>
              <a:rPr lang="es-ES" dirty="0"/>
              <a:t>y </a:t>
            </a:r>
            <a:r>
              <a:rPr lang="es-ES" i="1" dirty="0"/>
              <a:t>mean </a:t>
            </a:r>
            <a:r>
              <a:rPr lang="es-ES" i="1" dirty="0" err="1"/>
              <a:t>Average</a:t>
            </a:r>
            <a:r>
              <a:rPr lang="es-ES" i="1" dirty="0"/>
              <a:t> </a:t>
            </a:r>
            <a:r>
              <a:rPr lang="es-ES" i="1" dirty="0" err="1"/>
              <a:t>Recall</a:t>
            </a:r>
            <a:r>
              <a:rPr lang="es-ES" i="1" dirty="0"/>
              <a:t> </a:t>
            </a:r>
            <a:r>
              <a:rPr lang="es-ES" dirty="0"/>
              <a:t>(</a:t>
            </a:r>
            <a:r>
              <a:rPr lang="es-ES" dirty="0" err="1"/>
              <a:t>mAR</a:t>
            </a:r>
            <a:r>
              <a:rPr lang="es-ES" dirty="0"/>
              <a:t>).</a:t>
            </a:r>
          </a:p>
          <a:p>
            <a:pPr lvl="1">
              <a:buFont typeface="Courier New" charset="0"/>
              <a:buChar char="o"/>
            </a:pPr>
            <a:endParaRPr lang="es-ES" i="1" dirty="0"/>
          </a:p>
          <a:p>
            <a:pPr lvl="1">
              <a:buFont typeface="Courier New" charset="0"/>
              <a:buChar char="o"/>
            </a:pPr>
            <a:r>
              <a:rPr lang="es-ES" dirty="0"/>
              <a:t>Índice </a:t>
            </a:r>
            <a:r>
              <a:rPr lang="es-ES" dirty="0" err="1"/>
              <a:t>Jaccard</a:t>
            </a:r>
            <a:r>
              <a:rPr lang="es-ES" dirty="0"/>
              <a:t> o </a:t>
            </a:r>
            <a:r>
              <a:rPr lang="es-ES" i="1" dirty="0" err="1"/>
              <a:t>Intersection</a:t>
            </a:r>
            <a:r>
              <a:rPr lang="es-ES" i="1" dirty="0"/>
              <a:t> </a:t>
            </a:r>
            <a:r>
              <a:rPr lang="es-ES" i="1" dirty="0" err="1"/>
              <a:t>over</a:t>
            </a:r>
            <a:r>
              <a:rPr lang="es-ES" i="1" dirty="0"/>
              <a:t> </a:t>
            </a:r>
            <a:r>
              <a:rPr lang="es-ES" i="1" dirty="0" err="1"/>
              <a:t>Union</a:t>
            </a:r>
            <a:r>
              <a:rPr lang="es-ES" i="1" dirty="0"/>
              <a:t> </a:t>
            </a:r>
            <a:r>
              <a:rPr lang="es-ES" dirty="0"/>
              <a:t>(</a:t>
            </a:r>
            <a:r>
              <a:rPr lang="es-ES" dirty="0" err="1"/>
              <a:t>IoU</a:t>
            </a:r>
            <a:r>
              <a:rPr lang="es-ES" dirty="0"/>
              <a:t>).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367" y="4226725"/>
            <a:ext cx="2105601" cy="1642369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pic>
        <p:nvPicPr>
          <p:cNvPr id="8" name="Imagen 7" descr="Imagen que contiene tenis, raqueta, persona, deporte&#10;&#10;Descripción generada automáticamente">
            <a:extLst>
              <a:ext uri="{FF2B5EF4-FFF2-40B4-BE49-F238E27FC236}">
                <a16:creationId xmlns:a16="http://schemas.microsoft.com/office/drawing/2014/main" id="{54331030-2B36-A745-BF5E-A52A6C27C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615" y="2144889"/>
            <a:ext cx="4491868" cy="342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371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Comparaci</a:t>
            </a:r>
            <a:r>
              <a:rPr lang="es-ES" dirty="0" err="1"/>
              <a:t>ón</a:t>
            </a:r>
            <a:r>
              <a:rPr lang="es-ES" dirty="0"/>
              <a:t> experimental de redes de detección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3385944" cy="4023360"/>
          </a:xfrm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/>
              <a:t>Se </a:t>
            </a:r>
            <a:r>
              <a:rPr lang="en-US" dirty="0" err="1"/>
              <a:t>comparán</a:t>
            </a:r>
            <a:r>
              <a:rPr lang="en-US" dirty="0"/>
              <a:t> y </a:t>
            </a:r>
            <a:r>
              <a:rPr lang="en-US" dirty="0" err="1"/>
              <a:t>eval</a:t>
            </a:r>
            <a:r>
              <a:rPr lang="es-ES" dirty="0" err="1"/>
              <a:t>úan</a:t>
            </a:r>
            <a:r>
              <a:rPr lang="es-ES" dirty="0"/>
              <a:t> tres redes diferentes:</a:t>
            </a:r>
          </a:p>
          <a:p>
            <a:pPr lvl="1">
              <a:buFont typeface="Courier New" charset="0"/>
              <a:buChar char="o"/>
            </a:pPr>
            <a:endParaRPr lang="es-ES" dirty="0"/>
          </a:p>
          <a:p>
            <a:pPr lvl="2">
              <a:buFont typeface="Courier New" charset="0"/>
              <a:buChar char="o"/>
            </a:pPr>
            <a:r>
              <a:rPr lang="es-ES" dirty="0" err="1"/>
              <a:t>Peentrenada</a:t>
            </a:r>
            <a:r>
              <a:rPr lang="es-ES" dirty="0"/>
              <a:t> </a:t>
            </a:r>
            <a:r>
              <a:rPr lang="es-ES" dirty="0" err="1"/>
              <a:t>PascalVOC</a:t>
            </a:r>
            <a:r>
              <a:rPr lang="es-ES" dirty="0"/>
              <a:t>.</a:t>
            </a:r>
          </a:p>
          <a:p>
            <a:pPr lvl="2">
              <a:buFont typeface="Courier New" charset="0"/>
              <a:buChar char="o"/>
            </a:pPr>
            <a:r>
              <a:rPr lang="es-ES" dirty="0" err="1"/>
              <a:t>Preentranada</a:t>
            </a:r>
            <a:r>
              <a:rPr lang="es-ES" dirty="0"/>
              <a:t> COCO.</a:t>
            </a:r>
          </a:p>
          <a:p>
            <a:pPr lvl="2">
              <a:buFont typeface="Courier New" charset="0"/>
              <a:buChar char="o"/>
            </a:pPr>
            <a:r>
              <a:rPr lang="es-ES" dirty="0"/>
              <a:t>Entrenada con base de datos combinada.</a:t>
            </a:r>
          </a:p>
          <a:p>
            <a:pPr lvl="2">
              <a:buFont typeface="Courier New" charset="0"/>
              <a:buChar char="o"/>
            </a:pPr>
            <a:endParaRPr lang="es-ES" dirty="0"/>
          </a:p>
          <a:p>
            <a:pPr marL="384048" lvl="2" indent="0">
              <a:buNone/>
            </a:pPr>
            <a:endParaRPr lang="es-E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s-ES" i="1" dirty="0" err="1"/>
              <a:t>Testing</a:t>
            </a:r>
            <a:r>
              <a:rPr lang="es-ES" i="1" dirty="0"/>
              <a:t> Set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s-ES" i="1" dirty="0"/>
          </a:p>
          <a:p>
            <a:pPr lvl="2">
              <a:buFont typeface="Courier New" charset="0"/>
              <a:buChar char="o"/>
            </a:pPr>
            <a:r>
              <a:rPr lang="es-ES" dirty="0"/>
              <a:t>4952 imágenes</a:t>
            </a:r>
          </a:p>
          <a:p>
            <a:pPr lvl="2">
              <a:buFont typeface="Courier New" charset="0"/>
              <a:buChar char="o"/>
            </a:pPr>
            <a:endParaRPr lang="es-ES" dirty="0"/>
          </a:p>
          <a:p>
            <a:pPr lvl="2">
              <a:buFont typeface="Courier New" charset="0"/>
              <a:buChar char="o"/>
            </a:pPr>
            <a:r>
              <a:rPr lang="es-ES" dirty="0"/>
              <a:t>14976 objetos</a:t>
            </a:r>
          </a:p>
          <a:p>
            <a:pPr lvl="2">
              <a:buFont typeface="Courier New" charset="0"/>
              <a:buChar char="o"/>
            </a:pPr>
            <a:endParaRPr lang="es-ES" dirty="0"/>
          </a:p>
          <a:p>
            <a:pPr lvl="2">
              <a:buFont typeface="Courier New" charset="0"/>
              <a:buChar char="o"/>
            </a:pPr>
            <a:r>
              <a:rPr lang="es-ES" dirty="0"/>
              <a:t>20 clases </a:t>
            </a:r>
            <a:endParaRPr lang="en-GB" dirty="0"/>
          </a:p>
          <a:p>
            <a:pPr lvl="1">
              <a:buFont typeface="Courier New" charset="0"/>
              <a:buChar char="o"/>
            </a:pPr>
            <a:endParaRPr lang="en-GB" i="1" dirty="0"/>
          </a:p>
          <a:p>
            <a:pPr lvl="1">
              <a:buFont typeface="Courier New" charset="0"/>
              <a:buChar char="o"/>
            </a:pPr>
            <a:endParaRPr lang="en-US" i="1" dirty="0"/>
          </a:p>
        </p:txBody>
      </p:sp>
      <p:pic>
        <p:nvPicPr>
          <p:cNvPr id="7" name="Marcador de contenido 6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5A0D1178-D358-594A-9DAC-67E1358CF6F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67824" y="2508846"/>
            <a:ext cx="6287856" cy="2611795"/>
          </a:xfrm>
        </p:spPr>
      </p:pic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947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pPr algn="ctr"/>
            <a:r>
              <a:rPr lang="en-US"/>
              <a:t>Comparaci</a:t>
            </a:r>
            <a:r>
              <a:rPr lang="es-ES"/>
              <a:t>ón experimental de redes de detección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>
            <a:normAutofit/>
          </a:bodyPr>
          <a:lstStyle/>
          <a:p>
            <a:pPr>
              <a:buFont typeface="Courier New" charset="0"/>
              <a:buChar char="o"/>
            </a:pPr>
            <a:endParaRPr lang="en-US"/>
          </a:p>
          <a:p>
            <a:pPr lvl="1">
              <a:buFont typeface="Courier New" charset="0"/>
              <a:buChar char="o"/>
            </a:pPr>
            <a:r>
              <a:rPr lang="en-US" i="1"/>
              <a:t>Detection Suite </a:t>
            </a:r>
            <a:r>
              <a:rPr lang="en-US"/>
              <a:t>para la evaluaci</a:t>
            </a:r>
            <a:r>
              <a:rPr lang="es-ES"/>
              <a:t>ón de los modelos.</a:t>
            </a:r>
          </a:p>
          <a:p>
            <a:pPr lvl="1">
              <a:buFont typeface="Courier New" charset="0"/>
              <a:buChar char="o"/>
            </a:pPr>
            <a:endParaRPr lang="es-ES"/>
          </a:p>
          <a:p>
            <a:pPr lvl="1">
              <a:buFont typeface="Courier New" charset="0"/>
              <a:buChar char="o"/>
            </a:pPr>
            <a:r>
              <a:rPr lang="es-ES" b="1" i="1"/>
              <a:t>Detector</a:t>
            </a:r>
            <a:endParaRPr lang="en-GB" b="1"/>
          </a:p>
          <a:p>
            <a:pPr lvl="1">
              <a:buFont typeface="Courier New" charset="0"/>
              <a:buChar char="o"/>
            </a:pPr>
            <a:endParaRPr lang="en-GB"/>
          </a:p>
          <a:p>
            <a:pPr lvl="1">
              <a:buFont typeface="Courier New" charset="0"/>
              <a:buChar char="o"/>
            </a:pPr>
            <a:r>
              <a:rPr lang="en-GB" b="1" i="1"/>
              <a:t>Evaluator</a:t>
            </a:r>
            <a:endParaRPr lang="en-US" b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809" y="2046758"/>
            <a:ext cx="5608674" cy="362131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734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Comparaci</a:t>
            </a:r>
            <a:r>
              <a:rPr lang="es-ES" dirty="0" err="1"/>
              <a:t>ón</a:t>
            </a:r>
            <a:r>
              <a:rPr lang="es-ES" dirty="0"/>
              <a:t> experimental de redes de detección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1">
              <a:buFont typeface="Courier New" charset="0"/>
              <a:buChar char="o"/>
            </a:pPr>
            <a:r>
              <a:rPr lang="es-ES" dirty="0"/>
              <a:t>Tiempos de ejecución similares</a:t>
            </a:r>
          </a:p>
          <a:p>
            <a:pPr lvl="1">
              <a:buFont typeface="Courier New" charset="0"/>
              <a:buChar char="o"/>
            </a:pPr>
            <a:endParaRPr lang="es-E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 err="1"/>
              <a:t>Aumento</a:t>
            </a:r>
            <a:r>
              <a:rPr lang="en-US" dirty="0"/>
              <a:t> de los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red </a:t>
            </a:r>
            <a:r>
              <a:rPr lang="en-US" dirty="0" err="1"/>
              <a:t>propia</a:t>
            </a:r>
            <a:r>
              <a:rPr lang="en-US" dirty="0"/>
              <a:t> </a:t>
            </a:r>
            <a:r>
              <a:rPr lang="en-US" dirty="0" err="1"/>
              <a:t>entrenada</a:t>
            </a:r>
            <a:r>
              <a:rPr lang="en-US" dirty="0"/>
              <a:t>.</a:t>
            </a:r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217" y="2503318"/>
            <a:ext cx="4318000" cy="9525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547763" y="4113402"/>
            <a:ext cx="654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mAP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865763" y="4046509"/>
            <a:ext cx="654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mAR</a:t>
            </a:r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814B5EE-AF38-BE40-9682-E059BF08B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7003" y="4718535"/>
            <a:ext cx="1318363" cy="110970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D14F2D5-0CB1-6040-911D-59ED365658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5929" y="4708479"/>
            <a:ext cx="1214576" cy="99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84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Índice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749808" lvl="1" indent="-457200">
              <a:buFont typeface="+mj-lt"/>
              <a:buAutoNum type="arabicPeriod"/>
            </a:pPr>
            <a:r>
              <a:rPr lang="en-US" dirty="0" err="1"/>
              <a:t>Introducci</a:t>
            </a:r>
            <a:r>
              <a:rPr lang="es-ES" dirty="0" err="1"/>
              <a:t>ón</a:t>
            </a:r>
            <a:r>
              <a:rPr lang="es-ES" dirty="0"/>
              <a:t> y objetivos</a:t>
            </a:r>
          </a:p>
          <a:p>
            <a:pPr marL="749808" lvl="1" indent="-457200">
              <a:buFont typeface="+mj-lt"/>
              <a:buAutoNum type="arabicPeriod"/>
            </a:pPr>
            <a:endParaRPr lang="es-ES" dirty="0"/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Infraestructura</a:t>
            </a:r>
          </a:p>
          <a:p>
            <a:pPr marL="749808" lvl="1" indent="-457200">
              <a:buFont typeface="+mj-lt"/>
              <a:buAutoNum type="arabicPeriod"/>
            </a:pPr>
            <a:endParaRPr lang="es-ES" dirty="0"/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Detección visual de objetos</a:t>
            </a:r>
          </a:p>
          <a:p>
            <a:pPr marL="749808" lvl="1" indent="-457200">
              <a:buFont typeface="+mj-lt"/>
              <a:buAutoNum type="arabicPeriod"/>
            </a:pPr>
            <a:endParaRPr lang="es-ES" dirty="0"/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Comparación experimental de redes de detección</a:t>
            </a:r>
          </a:p>
          <a:p>
            <a:pPr marL="749808" lvl="1" indent="-457200">
              <a:buFont typeface="+mj-lt"/>
              <a:buAutoNum type="arabicPeriod"/>
            </a:pPr>
            <a:endParaRPr lang="es-ES" dirty="0"/>
          </a:p>
          <a:p>
            <a:pPr marL="749808" lvl="1" indent="-457200">
              <a:buFont typeface="+mj-lt"/>
              <a:buAutoNum type="arabicPeriod"/>
            </a:pPr>
            <a:r>
              <a:rPr lang="es-ES" dirty="0"/>
              <a:t>Conclusiones y líneas futuras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5992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Comparaci</a:t>
            </a:r>
            <a:r>
              <a:rPr lang="es-ES" dirty="0" err="1"/>
              <a:t>ón</a:t>
            </a:r>
            <a:r>
              <a:rPr lang="es-ES" dirty="0"/>
              <a:t> experimental de redes de detección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 err="1"/>
              <a:t>mAP</a:t>
            </a:r>
            <a:r>
              <a:rPr lang="en-US" dirty="0"/>
              <a:t> y </a:t>
            </a:r>
            <a:r>
              <a:rPr lang="en-US" dirty="0" err="1"/>
              <a:t>mAR</a:t>
            </a:r>
            <a:r>
              <a:rPr lang="en-US" dirty="0"/>
              <a:t> media de </a:t>
            </a:r>
            <a:r>
              <a:rPr lang="en-US" dirty="0" err="1"/>
              <a:t>los</a:t>
            </a:r>
            <a:r>
              <a:rPr lang="en-US" dirty="0"/>
              <a:t> 10 </a:t>
            </a:r>
            <a:r>
              <a:rPr lang="en-US" dirty="0" err="1"/>
              <a:t>umbrales</a:t>
            </a:r>
            <a:r>
              <a:rPr lang="en-US" dirty="0"/>
              <a:t> de </a:t>
            </a:r>
            <a:r>
              <a:rPr lang="en-US" dirty="0" err="1"/>
              <a:t>IoU</a:t>
            </a:r>
            <a:r>
              <a:rPr lang="en-US" dirty="0"/>
              <a:t>.</a:t>
            </a:r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 err="1"/>
              <a:t>Aumento</a:t>
            </a:r>
            <a:r>
              <a:rPr lang="en-US" dirty="0"/>
              <a:t> de </a:t>
            </a:r>
            <a:r>
              <a:rPr lang="en-US" dirty="0" err="1"/>
              <a:t>prestaciones</a:t>
            </a:r>
            <a:r>
              <a:rPr lang="en-US" dirty="0"/>
              <a:t> del 29%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mAP</a:t>
            </a:r>
            <a:r>
              <a:rPr lang="en-US" dirty="0"/>
              <a:t> y del 19.9 y 21.3%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mAR.</a:t>
            </a: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 err="1"/>
              <a:t>Mejora</a:t>
            </a:r>
            <a:r>
              <a:rPr lang="en-US" dirty="0"/>
              <a:t> de </a:t>
            </a:r>
            <a:r>
              <a:rPr lang="en-US" dirty="0" err="1"/>
              <a:t>mAP</a:t>
            </a:r>
            <a:r>
              <a:rPr lang="en-US" dirty="0"/>
              <a:t> y </a:t>
            </a:r>
            <a:r>
              <a:rPr lang="en-US" dirty="0" err="1"/>
              <a:t>mAR</a:t>
            </a:r>
            <a:r>
              <a:rPr lang="en-US" dirty="0"/>
              <a:t> de </a:t>
            </a:r>
            <a:r>
              <a:rPr lang="en-US" dirty="0" err="1"/>
              <a:t>aproximadamente</a:t>
            </a:r>
            <a:r>
              <a:rPr lang="en-US" dirty="0"/>
              <a:t> 100% y 50% </a:t>
            </a:r>
            <a:r>
              <a:rPr lang="en-US" dirty="0" err="1"/>
              <a:t>respectivamente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868" y="2619976"/>
            <a:ext cx="1864841" cy="1208693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028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Conclusiones</a:t>
            </a:r>
            <a:r>
              <a:rPr lang="en-US" dirty="0"/>
              <a:t> y </a:t>
            </a:r>
            <a:r>
              <a:rPr lang="en-US" dirty="0" err="1"/>
              <a:t>Líneas</a:t>
            </a:r>
            <a:r>
              <a:rPr lang="en-US" dirty="0"/>
              <a:t> </a:t>
            </a:r>
            <a:r>
              <a:rPr lang="en-US" dirty="0" err="1"/>
              <a:t>Futuras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Courier New" panose="02070309020205020404" pitchFamily="49" charset="0"/>
              <a:buChar char="o"/>
            </a:pPr>
            <a:r>
              <a:rPr lang="en-US" b="1" dirty="0" err="1"/>
              <a:t>Conclusiones</a:t>
            </a:r>
            <a:endParaRPr lang="en-US" b="1" dirty="0"/>
          </a:p>
          <a:p>
            <a:pPr lvl="2">
              <a:buFont typeface="Courier New" charset="0"/>
              <a:buChar char="o"/>
            </a:pPr>
            <a:r>
              <a:rPr lang="en-US" dirty="0"/>
              <a:t>D</a:t>
            </a:r>
            <a:r>
              <a:rPr lang="es-ES" dirty="0" err="1"/>
              <a:t>esarrollo</a:t>
            </a:r>
            <a:r>
              <a:rPr lang="es-ES" dirty="0"/>
              <a:t> de una aplicación que detecte objetos en tiempo real</a:t>
            </a:r>
          </a:p>
          <a:p>
            <a:pPr lvl="1">
              <a:buFont typeface="Courier New" charset="0"/>
              <a:buChar char="o"/>
            </a:pPr>
            <a:endParaRPr lang="en-GB" dirty="0"/>
          </a:p>
          <a:p>
            <a:pPr lvl="2">
              <a:buFont typeface="Courier New" charset="0"/>
              <a:buChar char="o"/>
            </a:pPr>
            <a:r>
              <a:rPr lang="es-ES" dirty="0"/>
              <a:t>Entrenamiento de una red neuronal propia para la detección de objetos</a:t>
            </a:r>
          </a:p>
          <a:p>
            <a:pPr lvl="1">
              <a:buFont typeface="Courier New" charset="0"/>
              <a:buChar char="o"/>
            </a:pPr>
            <a:endParaRPr lang="es-ES" b="1" dirty="0"/>
          </a:p>
          <a:p>
            <a:pPr lvl="2">
              <a:buFont typeface="Courier New" charset="0"/>
              <a:buChar char="o"/>
            </a:pPr>
            <a:r>
              <a:rPr lang="es-ES" dirty="0"/>
              <a:t>Creación de una base de datos combinada</a:t>
            </a:r>
          </a:p>
          <a:p>
            <a:pPr lvl="1">
              <a:buFont typeface="Courier New" charset="0"/>
              <a:buChar char="o"/>
            </a:pPr>
            <a:endParaRPr lang="en-GB" dirty="0"/>
          </a:p>
          <a:p>
            <a:pPr lvl="2">
              <a:buFont typeface="Courier New" charset="0"/>
              <a:buChar char="o"/>
            </a:pPr>
            <a:r>
              <a:rPr lang="es-ES" dirty="0"/>
              <a:t>Evaluación cuantitativa experimental con la herramienta</a:t>
            </a:r>
            <a:r>
              <a:rPr lang="en-GB" dirty="0"/>
              <a:t> </a:t>
            </a:r>
            <a:r>
              <a:rPr lang="en-GB" i="1" dirty="0"/>
              <a:t>Detection Suite</a:t>
            </a:r>
          </a:p>
          <a:p>
            <a:pPr lvl="2">
              <a:buFont typeface="Courier New" charset="0"/>
              <a:buChar char="o"/>
            </a:pPr>
            <a:endParaRPr lang="en-GB" i="1" dirty="0"/>
          </a:p>
          <a:p>
            <a:pPr lvl="2">
              <a:buFont typeface="Courier New" charset="0"/>
              <a:buChar char="o"/>
            </a:pPr>
            <a:endParaRPr lang="en-GB" i="1" dirty="0"/>
          </a:p>
          <a:p>
            <a:pPr lvl="1">
              <a:buFont typeface="Courier New" charset="0"/>
              <a:buChar char="o"/>
            </a:pPr>
            <a:r>
              <a:rPr lang="en-GB" b="1" dirty="0" err="1"/>
              <a:t>Líneas</a:t>
            </a:r>
            <a:r>
              <a:rPr lang="en-GB" b="1" dirty="0"/>
              <a:t> </a:t>
            </a:r>
            <a:r>
              <a:rPr lang="en-GB" b="1" dirty="0" err="1"/>
              <a:t>futuras</a:t>
            </a:r>
            <a:endParaRPr lang="en-GB" b="1" dirty="0"/>
          </a:p>
          <a:p>
            <a:pPr lvl="2">
              <a:buFont typeface="Courier New" charset="0"/>
              <a:buChar char="o"/>
            </a:pPr>
            <a:r>
              <a:rPr lang="en-GB" dirty="0" err="1"/>
              <a:t>Detección</a:t>
            </a:r>
            <a:r>
              <a:rPr lang="en-GB" dirty="0"/>
              <a:t> de </a:t>
            </a:r>
            <a:r>
              <a:rPr lang="en-GB" dirty="0" err="1"/>
              <a:t>objetos</a:t>
            </a:r>
            <a:r>
              <a:rPr lang="en-GB" dirty="0"/>
              <a:t> </a:t>
            </a:r>
            <a:r>
              <a:rPr lang="en-GB" dirty="0" err="1"/>
              <a:t>utilizando</a:t>
            </a:r>
            <a:r>
              <a:rPr lang="en-GB" dirty="0"/>
              <a:t> </a:t>
            </a:r>
            <a:r>
              <a:rPr lang="en-GB" dirty="0" err="1"/>
              <a:t>otros</a:t>
            </a:r>
            <a:r>
              <a:rPr lang="en-GB" dirty="0"/>
              <a:t> </a:t>
            </a:r>
            <a:r>
              <a:rPr lang="en-GB" dirty="0" err="1"/>
              <a:t>entornos</a:t>
            </a:r>
            <a:r>
              <a:rPr lang="en-GB" dirty="0"/>
              <a:t> </a:t>
            </a:r>
            <a:r>
              <a:rPr lang="en-GB" dirty="0" err="1"/>
              <a:t>como</a:t>
            </a:r>
            <a:r>
              <a:rPr lang="en-GB" dirty="0"/>
              <a:t> </a:t>
            </a:r>
            <a:r>
              <a:rPr lang="en-GB" dirty="0" err="1"/>
              <a:t>Keras</a:t>
            </a:r>
            <a:r>
              <a:rPr lang="en-GB" dirty="0"/>
              <a:t> o TensorFlow.</a:t>
            </a:r>
          </a:p>
          <a:p>
            <a:pPr lvl="2">
              <a:buFont typeface="Courier New" charset="0"/>
              <a:buChar char="o"/>
            </a:pPr>
            <a:r>
              <a:rPr lang="en-GB" dirty="0" err="1"/>
              <a:t>Integración</a:t>
            </a:r>
            <a:r>
              <a:rPr lang="en-GB" dirty="0"/>
              <a:t> de la </a:t>
            </a:r>
            <a:r>
              <a:rPr lang="en-GB" dirty="0" err="1"/>
              <a:t>aplicación</a:t>
            </a:r>
            <a:r>
              <a:rPr lang="en-GB" dirty="0"/>
              <a:t> de </a:t>
            </a:r>
            <a:r>
              <a:rPr lang="en-GB" dirty="0" err="1"/>
              <a:t>detección</a:t>
            </a:r>
            <a:r>
              <a:rPr lang="en-GB" dirty="0"/>
              <a:t> de </a:t>
            </a:r>
            <a:r>
              <a:rPr lang="en-GB" dirty="0" err="1"/>
              <a:t>objetos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un </a:t>
            </a:r>
            <a:r>
              <a:rPr lang="en-GB" dirty="0" err="1"/>
              <a:t>sistema</a:t>
            </a:r>
            <a:r>
              <a:rPr lang="en-GB" dirty="0"/>
              <a:t> </a:t>
            </a:r>
            <a:r>
              <a:rPr lang="en-GB" dirty="0" err="1"/>
              <a:t>finalista</a:t>
            </a:r>
            <a:r>
              <a:rPr lang="en-GB" dirty="0"/>
              <a:t>.</a:t>
            </a:r>
          </a:p>
          <a:p>
            <a:pPr lvl="2">
              <a:buFont typeface="Courier New" charset="0"/>
              <a:buChar char="o"/>
            </a:pPr>
            <a:endParaRPr lang="en-GB" b="1" i="1" dirty="0"/>
          </a:p>
          <a:p>
            <a:pPr lvl="2">
              <a:buFont typeface="Courier New" charset="0"/>
              <a:buChar char="o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681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Introducci</a:t>
            </a:r>
            <a:r>
              <a:rPr lang="es-ES" dirty="0" err="1"/>
              <a:t>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>
              <a:buFont typeface="Courier New" charset="0"/>
              <a:buChar char="o"/>
            </a:pPr>
            <a:r>
              <a:rPr lang="es-ES" dirty="0"/>
              <a:t>Redes Neuronales</a:t>
            </a: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i="1" dirty="0"/>
              <a:t>Deep Learning</a:t>
            </a:r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 err="1"/>
              <a:t>Detección</a:t>
            </a:r>
            <a:r>
              <a:rPr lang="en-US" dirty="0"/>
              <a:t> visual de </a:t>
            </a:r>
            <a:r>
              <a:rPr lang="en-US" dirty="0" err="1"/>
              <a:t>objectos</a:t>
            </a: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marL="201168" lvl="1" indent="0">
              <a:buNone/>
            </a:pPr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/>
              <a:t>Caffe</a:t>
            </a:r>
          </a:p>
          <a:p>
            <a:endParaRPr lang="en-US" dirty="0"/>
          </a:p>
        </p:txBody>
      </p:sp>
      <p:pic>
        <p:nvPicPr>
          <p:cNvPr id="8" name="Marcador de contenido 7" descr="Imagen que contiene hierba, perro, exterior, motocicleta&#10;&#10;Descripción generada automáticamente">
            <a:extLst>
              <a:ext uri="{FF2B5EF4-FFF2-40B4-BE49-F238E27FC236}">
                <a16:creationId xmlns:a16="http://schemas.microsoft.com/office/drawing/2014/main" id="{C13C825F-123F-F348-B2C4-8C936A4CBF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18238" y="1980801"/>
            <a:ext cx="4937125" cy="3753649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61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Redes</a:t>
            </a:r>
            <a:r>
              <a:rPr lang="en-US" dirty="0"/>
              <a:t> </a:t>
            </a:r>
            <a:r>
              <a:rPr lang="en-US" dirty="0" err="1"/>
              <a:t>Neuronales</a:t>
            </a:r>
            <a:r>
              <a:rPr lang="en-US" dirty="0"/>
              <a:t> </a:t>
            </a:r>
            <a:r>
              <a:rPr lang="en-US" dirty="0" err="1"/>
              <a:t>Artificiales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01168" lvl="1" indent="0" algn="ctr">
              <a:buNone/>
            </a:pPr>
            <a:r>
              <a:rPr lang="es-ES" dirty="0"/>
              <a:t>Elementos simples de procesamiento llamados neuronas.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59" y="2535282"/>
            <a:ext cx="3581252" cy="234270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A1B0BD-B7AF-4742-9290-C04C52EE5273}"/>
              </a:ext>
            </a:extLst>
          </p:cNvPr>
          <p:cNvSpPr txBox="1">
            <a:spLocks/>
          </p:cNvSpPr>
          <p:nvPr/>
        </p:nvSpPr>
        <p:spPr>
          <a:xfrm>
            <a:off x="6126480" y="1845453"/>
            <a:ext cx="493776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Calibri" pitchFamily="34" charset="0"/>
              <a:buNone/>
            </a:pPr>
            <a:endParaRPr lang="en-US" dirty="0"/>
          </a:p>
        </p:txBody>
      </p:sp>
      <p:pic>
        <p:nvPicPr>
          <p:cNvPr id="8" name="Content Placeholder 13">
            <a:extLst>
              <a:ext uri="{FF2B5EF4-FFF2-40B4-BE49-F238E27FC236}">
                <a16:creationId xmlns:a16="http://schemas.microsoft.com/office/drawing/2014/main" id="{C572468A-364D-2E49-B8FA-F1A5BE165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140" y="2403919"/>
            <a:ext cx="4937125" cy="2050162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AA0A553A-308A-0E48-B292-100DCA914FB9}"/>
              </a:ext>
            </a:extLst>
          </p:cNvPr>
          <p:cNvSpPr/>
          <p:nvPr/>
        </p:nvSpPr>
        <p:spPr>
          <a:xfrm>
            <a:off x="5803379" y="1845453"/>
            <a:ext cx="53523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01168" lvl="1" indent="0" algn="ctr">
              <a:buNone/>
            </a:pPr>
            <a:r>
              <a:rPr lang="es-ES" dirty="0"/>
              <a:t>Estructuradas en capas</a:t>
            </a:r>
            <a:endParaRPr lang="en-U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9F3F651-0D25-764B-8977-98710C9C6917}"/>
              </a:ext>
            </a:extLst>
          </p:cNvPr>
          <p:cNvSpPr txBox="1"/>
          <p:nvPr/>
        </p:nvSpPr>
        <p:spPr>
          <a:xfrm>
            <a:off x="3971229" y="5444929"/>
            <a:ext cx="476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Fases de entrenamiento y test de la red neuronal</a:t>
            </a:r>
          </a:p>
        </p:txBody>
      </p:sp>
    </p:spTree>
    <p:extLst>
      <p:ext uri="{BB962C8B-B14F-4D97-AF65-F5344CB8AC3E}">
        <p14:creationId xmlns:p14="http://schemas.microsoft.com/office/powerpoint/2010/main" val="1576228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Deep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/>
              <a:t>Conjunto de </a:t>
            </a:r>
            <a:r>
              <a:rPr lang="en-US" dirty="0" err="1"/>
              <a:t>algoritmos</a:t>
            </a:r>
            <a:r>
              <a:rPr lang="en-US" dirty="0"/>
              <a:t> que </a:t>
            </a:r>
            <a:r>
              <a:rPr lang="en-US" dirty="0" err="1"/>
              <a:t>pertenecen</a:t>
            </a:r>
            <a:r>
              <a:rPr lang="en-US" dirty="0"/>
              <a:t> a la </a:t>
            </a:r>
            <a:r>
              <a:rPr lang="en-US" dirty="0" err="1"/>
              <a:t>clase</a:t>
            </a:r>
            <a:r>
              <a:rPr lang="en-US" dirty="0"/>
              <a:t> </a:t>
            </a:r>
            <a:r>
              <a:rPr lang="en-US" dirty="0" err="1"/>
              <a:t>Aprendizaje</a:t>
            </a:r>
            <a:r>
              <a:rPr lang="en-US" dirty="0"/>
              <a:t> </a:t>
            </a:r>
            <a:r>
              <a:rPr lang="en-US" dirty="0" err="1"/>
              <a:t>Autom</a:t>
            </a:r>
            <a:r>
              <a:rPr lang="es-ES" dirty="0"/>
              <a:t>ático </a:t>
            </a:r>
            <a:r>
              <a:rPr lang="en-US" dirty="0"/>
              <a:t>que </a:t>
            </a:r>
            <a:r>
              <a:rPr lang="en-US" dirty="0" err="1"/>
              <a:t>intentan</a:t>
            </a:r>
            <a:r>
              <a:rPr lang="en-US" dirty="0"/>
              <a:t> </a:t>
            </a:r>
            <a:r>
              <a:rPr lang="en-US" dirty="0" err="1"/>
              <a:t>modelar</a:t>
            </a:r>
            <a:r>
              <a:rPr lang="en-US" dirty="0"/>
              <a:t> </a:t>
            </a:r>
            <a:r>
              <a:rPr lang="en-US" dirty="0" err="1"/>
              <a:t>abstracciones</a:t>
            </a:r>
            <a:r>
              <a:rPr lang="en-US" dirty="0"/>
              <a:t> de alto </a:t>
            </a:r>
            <a:r>
              <a:rPr lang="en-US" dirty="0" err="1"/>
              <a:t>nivel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arquitecturas</a:t>
            </a:r>
            <a:r>
              <a:rPr lang="en-US" dirty="0"/>
              <a:t> </a:t>
            </a:r>
            <a:r>
              <a:rPr lang="en-US" dirty="0" err="1"/>
              <a:t>compuestas</a:t>
            </a:r>
            <a:r>
              <a:rPr lang="en-US" dirty="0"/>
              <a:t> de </a:t>
            </a:r>
            <a:r>
              <a:rPr lang="en-US" dirty="0" err="1"/>
              <a:t>transformaciones</a:t>
            </a:r>
            <a:r>
              <a:rPr lang="en-US" dirty="0"/>
              <a:t> no </a:t>
            </a:r>
            <a:r>
              <a:rPr lang="en-US" dirty="0" err="1"/>
              <a:t>lineales</a:t>
            </a:r>
            <a:r>
              <a:rPr lang="en-US" dirty="0"/>
              <a:t> m</a:t>
            </a:r>
            <a:r>
              <a:rPr lang="es-ES" dirty="0"/>
              <a:t>ú</a:t>
            </a:r>
            <a:r>
              <a:rPr lang="en-US" dirty="0" err="1"/>
              <a:t>ltiple</a:t>
            </a:r>
            <a:r>
              <a:rPr lang="en-US" dirty="0"/>
              <a:t>.</a:t>
            </a:r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lvl="1">
              <a:buFont typeface="Courier New" charset="0"/>
              <a:buChar char="o"/>
            </a:pPr>
            <a:endParaRPr lang="en-US" dirty="0"/>
          </a:p>
          <a:p>
            <a:pPr marL="201168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F4FCD77-9E47-9443-92ED-F83713F9A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2332" y="2976943"/>
            <a:ext cx="2987336" cy="289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04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143D07-C93F-BE45-9578-53D1143DA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Antecedentes en </a:t>
            </a:r>
            <a:r>
              <a:rPr lang="es-ES" dirty="0" err="1"/>
              <a:t>Robotics</a:t>
            </a:r>
            <a:r>
              <a:rPr lang="es-ES" dirty="0"/>
              <a:t> de la URJC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B3187C1-36C9-2B4F-993F-06EA1502205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ctr"/>
            <a:r>
              <a:rPr lang="es-ES" dirty="0"/>
              <a:t>Clasificación de objetos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E5FA4764-A780-3E44-B2AA-EBC875E4B6F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ctr"/>
            <a:r>
              <a:rPr lang="es-ES" dirty="0"/>
              <a:t>Detección de objetos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910054F-3F2B-684E-8984-21151ED7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44B6AE2-8C81-1549-AFE7-DFAB0E093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  <p:pic>
        <p:nvPicPr>
          <p:cNvPr id="9" name="Imagen 8" descr="Imagen que contiene interior, microondas, monitor&#10;&#10;Descripción generada automáticamente">
            <a:extLst>
              <a:ext uri="{FF2B5EF4-FFF2-40B4-BE49-F238E27FC236}">
                <a16:creationId xmlns:a16="http://schemas.microsoft.com/office/drawing/2014/main" id="{11382F77-4E3F-3D4A-8713-09C164322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359" y="3015391"/>
            <a:ext cx="5262641" cy="1684045"/>
          </a:xfrm>
          <a:prstGeom prst="rect">
            <a:avLst/>
          </a:prstGeom>
        </p:spPr>
      </p:pic>
      <p:pic>
        <p:nvPicPr>
          <p:cNvPr id="11" name="Imagen 10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E58AEE37-0E9B-E446-8CA4-4A3C0B5D3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9921" y="2370434"/>
            <a:ext cx="4418720" cy="297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09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s-ES" b="1" dirty="0"/>
          </a:p>
          <a:p>
            <a:endParaRPr lang="es-ES" b="1" dirty="0"/>
          </a:p>
          <a:p>
            <a:pPr lvl="1">
              <a:buFont typeface="Courier New" charset="0"/>
              <a:buChar char="o"/>
            </a:pPr>
            <a:r>
              <a:rPr lang="es-ES" b="1" dirty="0"/>
              <a:t>Diseño y desarrollo de una aplicación que detecte objetos en imágenes en tiempo real sobre flujos de video</a:t>
            </a:r>
          </a:p>
          <a:p>
            <a:pPr lvl="1">
              <a:buFont typeface="Courier New" charset="0"/>
              <a:buChar char="o"/>
            </a:pPr>
            <a:endParaRPr lang="en-GB" dirty="0"/>
          </a:p>
          <a:p>
            <a:pPr lvl="1">
              <a:buFont typeface="Courier New" charset="0"/>
              <a:buChar char="o"/>
            </a:pPr>
            <a:endParaRPr lang="en-GB" dirty="0"/>
          </a:p>
          <a:p>
            <a:pPr lvl="1">
              <a:buFont typeface="Courier New" charset="0"/>
              <a:buChar char="o"/>
            </a:pPr>
            <a:r>
              <a:rPr lang="es-ES" b="1" dirty="0"/>
              <a:t>Entrenamiento de una red neuronal propia para la detección de objetos</a:t>
            </a:r>
          </a:p>
          <a:p>
            <a:pPr lvl="1">
              <a:buFont typeface="Courier New" charset="0"/>
              <a:buChar char="o"/>
            </a:pPr>
            <a:endParaRPr lang="en-GB" dirty="0"/>
          </a:p>
          <a:p>
            <a:pPr lvl="1">
              <a:buFont typeface="Courier New" charset="0"/>
              <a:buChar char="o"/>
            </a:pPr>
            <a:endParaRPr lang="en-GB" dirty="0"/>
          </a:p>
          <a:p>
            <a:pPr lvl="1">
              <a:buFont typeface="Courier New" charset="0"/>
              <a:buChar char="o"/>
            </a:pPr>
            <a:r>
              <a:rPr lang="es-ES" b="1" dirty="0"/>
              <a:t>Evaluación y comparación cuantitativa de la red propia con otras </a:t>
            </a:r>
            <a:r>
              <a:rPr lang="es-ES" b="1" dirty="0" err="1"/>
              <a:t>preentrenadas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89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Infraestructura</a:t>
            </a:r>
            <a:r>
              <a:rPr lang="en-US" dirty="0"/>
              <a:t> </a:t>
            </a:r>
            <a:r>
              <a:rPr lang="en-US" dirty="0" err="1"/>
              <a:t>utilizada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/>
            <a:endParaRPr lang="es-ES" dirty="0"/>
          </a:p>
          <a:p>
            <a:pPr lvl="1">
              <a:buFont typeface="Courier New" charset="0"/>
              <a:buChar char="o"/>
            </a:pPr>
            <a:r>
              <a:rPr lang="es-ES" dirty="0" err="1"/>
              <a:t>Caffe</a:t>
            </a:r>
            <a:r>
              <a:rPr lang="es-ES" dirty="0"/>
              <a:t>, entorno para Aprendizaje Automático en redes neuronales.</a:t>
            </a:r>
          </a:p>
          <a:p>
            <a:pPr lvl="1">
              <a:buFont typeface="Courier New" charset="0"/>
              <a:buChar char="o"/>
            </a:pPr>
            <a:endParaRPr lang="en-GB" dirty="0"/>
          </a:p>
          <a:p>
            <a:pPr lvl="1">
              <a:buFont typeface="Courier New" charset="0"/>
              <a:buChar char="o"/>
            </a:pPr>
            <a:r>
              <a:rPr lang="es-ES" dirty="0" err="1"/>
              <a:t>JdeRobot</a:t>
            </a:r>
            <a:r>
              <a:rPr lang="es-ES" dirty="0"/>
              <a:t>, organización creada para desarrollar aplicaciones en robótica y visión artificial.</a:t>
            </a:r>
          </a:p>
          <a:p>
            <a:pPr lvl="1">
              <a:buFont typeface="Courier New" charset="0"/>
              <a:buChar char="o"/>
            </a:pPr>
            <a:endParaRPr lang="en-GB" dirty="0"/>
          </a:p>
          <a:p>
            <a:pPr lvl="2">
              <a:buFont typeface="Courier New" charset="0"/>
              <a:buChar char="o"/>
            </a:pPr>
            <a:r>
              <a:rPr lang="es-ES" sz="1600" dirty="0" err="1"/>
              <a:t>CameraServer</a:t>
            </a:r>
            <a:endParaRPr lang="es-ES" sz="1600" dirty="0"/>
          </a:p>
          <a:p>
            <a:pPr lvl="2">
              <a:buFont typeface="Courier New" charset="0"/>
              <a:buChar char="o"/>
            </a:pPr>
            <a:endParaRPr lang="es-ES" dirty="0"/>
          </a:p>
          <a:p>
            <a:pPr lvl="2">
              <a:buFont typeface="Courier New" charset="0"/>
              <a:buChar char="o"/>
            </a:pPr>
            <a:r>
              <a:rPr lang="es-ES" sz="1600" dirty="0" err="1"/>
              <a:t>DetectionSuite</a:t>
            </a:r>
            <a:endParaRPr lang="es-ES" sz="1600" dirty="0"/>
          </a:p>
          <a:p>
            <a:pPr lvl="2">
              <a:buFont typeface="Courier New" charset="0"/>
              <a:buChar char="o"/>
            </a:pPr>
            <a:endParaRPr lang="es-ES" dirty="0"/>
          </a:p>
          <a:p>
            <a:pPr lvl="2">
              <a:buFont typeface="Courier New" charset="0"/>
              <a:buChar char="o"/>
            </a:pPr>
            <a:endParaRPr lang="es-ES" dirty="0"/>
          </a:p>
          <a:p>
            <a:pPr lvl="2">
              <a:buFont typeface="Courier New" charset="0"/>
              <a:buChar char="o"/>
            </a:pPr>
            <a:endParaRPr lang="es-ES" dirty="0"/>
          </a:p>
          <a:p>
            <a:pPr lvl="2">
              <a:buFont typeface="Courier New" charset="0"/>
              <a:buChar char="o"/>
            </a:pPr>
            <a:endParaRPr lang="es-ES" dirty="0"/>
          </a:p>
          <a:p>
            <a:pPr lvl="1">
              <a:buFont typeface="Courier New" charset="0"/>
              <a:buChar char="o"/>
            </a:pPr>
            <a:r>
              <a:rPr lang="es-ES" dirty="0"/>
              <a:t>Bases de Datos: </a:t>
            </a:r>
          </a:p>
          <a:p>
            <a:pPr lvl="2">
              <a:buFont typeface="Courier New" charset="0"/>
              <a:buChar char="o"/>
            </a:pPr>
            <a:r>
              <a:rPr lang="es-ES" dirty="0"/>
              <a:t>PASCAL Visual </a:t>
            </a:r>
            <a:r>
              <a:rPr lang="es-ES" dirty="0" err="1"/>
              <a:t>Object</a:t>
            </a:r>
            <a:r>
              <a:rPr lang="es-ES" dirty="0"/>
              <a:t> </a:t>
            </a:r>
            <a:r>
              <a:rPr lang="es-ES" dirty="0" err="1"/>
              <a:t>Classes</a:t>
            </a:r>
            <a:endParaRPr lang="es-ES" dirty="0"/>
          </a:p>
          <a:p>
            <a:pPr lvl="2">
              <a:buFont typeface="Courier New" charset="0"/>
              <a:buChar char="o"/>
            </a:pPr>
            <a:r>
              <a:rPr lang="es-ES" dirty="0" err="1"/>
              <a:t>Common</a:t>
            </a:r>
            <a:r>
              <a:rPr lang="es-ES" dirty="0"/>
              <a:t> </a:t>
            </a:r>
            <a:r>
              <a:rPr lang="es-ES" dirty="0" err="1"/>
              <a:t>Objects</a:t>
            </a:r>
            <a:r>
              <a:rPr lang="es-ES" dirty="0"/>
              <a:t> in </a:t>
            </a:r>
            <a:r>
              <a:rPr lang="es-ES" dirty="0" err="1"/>
              <a:t>Context</a:t>
            </a:r>
            <a:r>
              <a:rPr lang="es-ES" dirty="0"/>
              <a:t>.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88AB116-1657-554E-99CB-D09FEB536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2483" y="2253393"/>
            <a:ext cx="1270000" cy="1270000"/>
          </a:xfrm>
          <a:prstGeom prst="rect">
            <a:avLst/>
          </a:prstGeom>
        </p:spPr>
      </p:pic>
      <p:pic>
        <p:nvPicPr>
          <p:cNvPr id="7" name="Imagen 6" descr="Imagen que contiene imágenes prediseñadas&#10;&#10;Descripción generada automáticamente">
            <a:extLst>
              <a:ext uri="{FF2B5EF4-FFF2-40B4-BE49-F238E27FC236}">
                <a16:creationId xmlns:a16="http://schemas.microsoft.com/office/drawing/2014/main" id="{41FF9BF1-FDBB-564B-ACF6-D18F24120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9049" y="1966440"/>
            <a:ext cx="1079879" cy="723222"/>
          </a:xfrm>
          <a:prstGeom prst="rect">
            <a:avLst/>
          </a:prstGeom>
        </p:spPr>
      </p:pic>
      <p:pic>
        <p:nvPicPr>
          <p:cNvPr id="11" name="Imagen 10" descr="Imagen que contiene interior&#10;&#10;Descripción generada automáticamente">
            <a:extLst>
              <a:ext uri="{FF2B5EF4-FFF2-40B4-BE49-F238E27FC236}">
                <a16:creationId xmlns:a16="http://schemas.microsoft.com/office/drawing/2014/main" id="{54BF416A-7959-F045-BA50-828E624AE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8729" y="3142945"/>
            <a:ext cx="3258292" cy="1727833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113137F6-02AE-8E42-904A-25D00A22AF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6056" y="5196076"/>
            <a:ext cx="2084402" cy="644815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4B11E33-F136-7F4A-BB6C-1A5626B214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1075" y="5166124"/>
            <a:ext cx="21336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939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Single Shot </a:t>
            </a:r>
            <a:r>
              <a:rPr lang="en-US" dirty="0" err="1"/>
              <a:t>MultiBox</a:t>
            </a:r>
            <a:r>
              <a:rPr lang="en-US" dirty="0"/>
              <a:t>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>
              <a:buFont typeface="Courier New" charset="0"/>
              <a:buChar char="o"/>
            </a:pPr>
            <a:endParaRPr lang="es-ES" dirty="0"/>
          </a:p>
          <a:p>
            <a:pPr lvl="1">
              <a:buFont typeface="Courier New" charset="0"/>
              <a:buChar char="o"/>
            </a:pPr>
            <a:r>
              <a:rPr lang="en-US" dirty="0"/>
              <a:t>M</a:t>
            </a:r>
            <a:r>
              <a:rPr lang="es-ES" dirty="0" err="1"/>
              <a:t>odelo</a:t>
            </a:r>
            <a:r>
              <a:rPr lang="es-ES" dirty="0"/>
              <a:t> diseñado para detectar objetos en imágenes utilizando una red neuronal profunda.</a:t>
            </a:r>
          </a:p>
          <a:p>
            <a:pPr marL="384048" lvl="2" indent="0">
              <a:buNone/>
            </a:pPr>
            <a:endParaRPr lang="es-ES" dirty="0"/>
          </a:p>
          <a:p>
            <a:pPr lvl="1">
              <a:buFont typeface="Courier New" charset="0"/>
              <a:buChar char="o"/>
            </a:pPr>
            <a:r>
              <a:rPr lang="es-ES" dirty="0"/>
              <a:t>Arquitectura basada en redes </a:t>
            </a:r>
            <a:r>
              <a:rPr lang="es-ES" dirty="0" err="1"/>
              <a:t>convolucionales</a:t>
            </a:r>
            <a:r>
              <a:rPr lang="es-ES" dirty="0"/>
              <a:t>.</a:t>
            </a:r>
            <a:endParaRPr lang="en-GB" dirty="0"/>
          </a:p>
          <a:p>
            <a:pPr lvl="2">
              <a:buFont typeface="Courier New" charset="0"/>
              <a:buChar char="o"/>
            </a:pP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358" y="2026428"/>
            <a:ext cx="4584553" cy="1700231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Detección de objetos en imágenes con Caffe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pic>
        <p:nvPicPr>
          <p:cNvPr id="13" name="Imagen 12" descr="Imagen que contiene mapa, captura de pantalla&#10;&#10;Descripción generada automáticamente">
            <a:extLst>
              <a:ext uri="{FF2B5EF4-FFF2-40B4-BE49-F238E27FC236}">
                <a16:creationId xmlns:a16="http://schemas.microsoft.com/office/drawing/2014/main" id="{80B2F09F-65E7-2143-AF48-43E48AFA7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5837" y="3855547"/>
            <a:ext cx="7540325" cy="230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48492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1703</TotalTime>
  <Words>835</Words>
  <Application>Microsoft Macintosh PowerPoint</Application>
  <PresentationFormat>Panorámica</PresentationFormat>
  <Paragraphs>218</Paragraphs>
  <Slides>21</Slides>
  <Notes>5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Calibri</vt:lpstr>
      <vt:lpstr>Calibri Light</vt:lpstr>
      <vt:lpstr>Courier New</vt:lpstr>
      <vt:lpstr>Retrospect</vt:lpstr>
      <vt:lpstr>ESCUELA TÉCNICA SUPERIOR DE INGENIERÍA DE TELECOMUNICACIÓN  GRADO EN INGENIERÍA EN SISTEMAS AUDIOVISUALES Y MULTIMEDIA   Detección de objetos en imágenes con Caffe  Autor: David Butragueño Palomar Tutor: José María Cañas Plaza Cotutor: Inmaculada Mora Jiménez  </vt:lpstr>
      <vt:lpstr>Índice</vt:lpstr>
      <vt:lpstr>Introducción</vt:lpstr>
      <vt:lpstr>Redes Neuronales Artificiales</vt:lpstr>
      <vt:lpstr>Deep Learning</vt:lpstr>
      <vt:lpstr>Antecedentes en Robotics de la URJC</vt:lpstr>
      <vt:lpstr>Objetivos</vt:lpstr>
      <vt:lpstr>Infraestructura utilizada</vt:lpstr>
      <vt:lpstr>Single Shot MultiBox Detection</vt:lpstr>
      <vt:lpstr>Aplicación para detección de objetos en flujos de vídeos</vt:lpstr>
      <vt:lpstr>Aplicación para detección de objetos en flujos de vídeos</vt:lpstr>
      <vt:lpstr>Creación de modelo de red propio SSD</vt:lpstr>
      <vt:lpstr>Creación de modelo de red propio SSD</vt:lpstr>
      <vt:lpstr>Creación de modelo de red propio SSD</vt:lpstr>
      <vt:lpstr>Aplicación para detección de objetos en flujos de vídeos</vt:lpstr>
      <vt:lpstr>    Comparación experimental de redes de detección</vt:lpstr>
      <vt:lpstr>Comparación experimental de redes de detección</vt:lpstr>
      <vt:lpstr>Comparación experimental de redes de detección</vt:lpstr>
      <vt:lpstr>Comparación experimental de redes de detección</vt:lpstr>
      <vt:lpstr>Comparación experimental de redes de detección</vt:lpstr>
      <vt:lpstr>Conclusiones y Líneas Futuras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ESCUELA TÉCNICA SUPERIOR DE INGENIERÍA DE TELECOMUNICACIÓN  GRADOS EN INGENIERÍA EN SISTEMAS AUDIOVISUALES Y MULTIMEDIA   Detección de objetos en imágenes con Caffe</dc:title>
  <dc:creator>Microsoft Office User</dc:creator>
  <cp:lastModifiedBy>David Butragueño Palomar</cp:lastModifiedBy>
  <cp:revision>57</cp:revision>
  <dcterms:created xsi:type="dcterms:W3CDTF">2019-07-13T15:17:15Z</dcterms:created>
  <dcterms:modified xsi:type="dcterms:W3CDTF">2019-07-16T06:08:00Z</dcterms:modified>
</cp:coreProperties>
</file>

<file path=docProps/thumbnail.jpeg>
</file>